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93" r:id="rId2"/>
    <p:sldId id="256" r:id="rId3"/>
    <p:sldId id="258" r:id="rId4"/>
    <p:sldId id="259" r:id="rId5"/>
    <p:sldId id="260" r:id="rId6"/>
    <p:sldId id="273" r:id="rId7"/>
    <p:sldId id="261" r:id="rId8"/>
    <p:sldId id="265" r:id="rId9"/>
    <p:sldId id="267" r:id="rId10"/>
    <p:sldId id="297" r:id="rId11"/>
    <p:sldId id="266" r:id="rId12"/>
    <p:sldId id="268" r:id="rId13"/>
    <p:sldId id="271" r:id="rId14"/>
    <p:sldId id="262" r:id="rId15"/>
    <p:sldId id="269" r:id="rId16"/>
    <p:sldId id="276" r:id="rId17"/>
    <p:sldId id="277" r:id="rId18"/>
    <p:sldId id="264" r:id="rId19"/>
    <p:sldId id="270" r:id="rId20"/>
    <p:sldId id="289" r:id="rId21"/>
    <p:sldId id="294" r:id="rId22"/>
    <p:sldId id="295" r:id="rId23"/>
    <p:sldId id="263" r:id="rId24"/>
    <p:sldId id="296" r:id="rId25"/>
    <p:sldId id="282" r:id="rId26"/>
    <p:sldId id="283" r:id="rId27"/>
    <p:sldId id="288" r:id="rId28"/>
    <p:sldId id="292" r:id="rId29"/>
    <p:sldId id="286" r:id="rId30"/>
    <p:sldId id="285" r:id="rId31"/>
    <p:sldId id="284" r:id="rId32"/>
    <p:sldId id="287" r:id="rId33"/>
    <p:sldId id="29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128"/>
    <a:srgbClr val="CC9900"/>
    <a:srgbClr val="E6604A"/>
    <a:srgbClr val="D3F40C"/>
    <a:srgbClr val="BB1B8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5" autoAdjust="0"/>
    <p:restoredTop sz="86709" autoAdjust="0"/>
  </p:normalViewPr>
  <p:slideViewPr>
    <p:cSldViewPr snapToGrid="0">
      <p:cViewPr varScale="1">
        <p:scale>
          <a:sx n="92" d="100"/>
          <a:sy n="92" d="100"/>
        </p:scale>
        <p:origin x="13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1-11T13:08:18.9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D9C35CB-D900-4354-9385-34AE3C9155FB}" emma:medium="tactile" emma:mode="ink">
          <msink:context xmlns:msink="http://schemas.microsoft.com/ink/2010/main" type="inkDrawing" rotatedBoundingBox="24040,9301 24055,9301 24055,9316 24040,9316" shapeName="Other"/>
        </emma:interpretation>
      </emma:emma>
    </inkml:annotationXML>
    <inkml:trace contextRef="#ctx0" brushRef="#br0">0 0 0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1-11T13:08:19.9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A84FD66-D50E-4009-85AB-05C6C3202A0F}" emma:medium="tactile" emma:mode="ink">
          <msink:context xmlns:msink="http://schemas.microsoft.com/ink/2010/main" type="inkDrawing" rotatedBoundingBox="23611,9445 23626,9445 23626,9460 23611,9460" shapeName="Other"/>
        </emma:interpretation>
      </emma:emma>
    </inkml:annotationXML>
    <inkml:trace contextRef="#ctx0" brushRef="#br0">0 0 0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1-11T13:08:15.8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6939D7-E414-4787-8846-4D4B541335EC}" emma:medium="tactile" emma:mode="ink">
          <msink:context xmlns:msink="http://schemas.microsoft.com/ink/2010/main" type="writingRegion" rotatedBoundingBox="22001,15848 22072,15848 22072,15920 22001,15920"/>
        </emma:interpretation>
      </emma:emma>
    </inkml:annotationXML>
    <inkml:traceGroup>
      <inkml:annotationXML>
        <emma:emma xmlns:emma="http://www.w3.org/2003/04/emma" version="1.0">
          <emma:interpretation id="{F5055408-7869-4741-86B0-E10E22DF66A5}" emma:medium="tactile" emma:mode="ink">
            <msink:context xmlns:msink="http://schemas.microsoft.com/ink/2010/main" type="paragraph" rotatedBoundingBox="22001,15848 22072,15848 22072,15920 22001,15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ECF2FD-08CA-4D81-A5E3-5AD9E1CFBC3A}" emma:medium="tactile" emma:mode="ink">
              <msink:context xmlns:msink="http://schemas.microsoft.com/ink/2010/main" type="line" rotatedBoundingBox="22001,15848 22072,15848 22072,15920 22001,15920"/>
            </emma:interpretation>
          </emma:emma>
        </inkml:annotationXML>
        <inkml:traceGroup>
          <inkml:annotationXML>
            <emma:emma xmlns:emma="http://www.w3.org/2003/04/emma" version="1.0">
              <emma:interpretation id="{70C3EC83-C03C-43B4-90E1-5E34ECB2B8B7}" emma:medium="tactile" emma:mode="ink">
                <msink:context xmlns:msink="http://schemas.microsoft.com/ink/2010/main" type="inkWord" rotatedBoundingBox="22001,15848 22072,15848 22072,15920 22001,15920"/>
              </emma:interpretation>
              <emma:one-of disjunction-type="recognition" id="oneOf0">
                <emma:interpretation id="interp0" emma:lang="" emma:confidence="0">
                  <emma:literal>U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Р</emma:literal>
                </emma:interpretation>
              </emma:one-of>
            </emma:emma>
          </inkml:annotationXML>
          <inkml:trace contextRef="#ctx0" brushRef="#br0">0 72 0,'36'0'47,"-1"0"0,-35-72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96F6B-521B-44CD-B302-8CAE5F33AB62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14EEA-549E-43D8-ACE0-AFE8BB5BC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2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6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8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70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81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80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74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43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50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4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19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9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116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31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51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85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58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65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31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05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162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827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92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25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9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37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95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28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i="1" baseline="0" dirty="0" smtClean="0"/>
          </a:p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3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50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7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46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12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4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7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01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3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5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1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1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9442D1D-E874-41A0-AF5F-9FAE95A6A1E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96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89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9442D1D-E874-41A0-AF5F-9FAE95A6A1E9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2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56" y="251209"/>
            <a:ext cx="10199078" cy="13866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/>
              <a:t>29 января 2022 года – 79-я годовщина </a:t>
            </a:r>
            <a:r>
              <a:rPr lang="ru-RU" sz="3200" b="1" dirty="0"/>
              <a:t>освобождения Тбилисского района от немецко-фашистской </a:t>
            </a:r>
            <a:r>
              <a:rPr lang="ru-RU" sz="3200" b="1" dirty="0" smtClean="0"/>
              <a:t>оккупации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836" y="1848897"/>
            <a:ext cx="11384783" cy="4020195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Оккупация Тбилисского района немецко-фашистскими захватчиками в годы Великой Отечественной войны 1941-1945 гг. является одной из самых трагичных страниц в его истории. 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правдиво свидетельствуют архивные документы, представленные на интернет-выставке, подготовленной специалистами муниципального архива. 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выставки – показать истинное лицо фашизма, предать гласности факты злодеяний, грабежа, массового уничтожения мирного гражданского населения захватчиками и их пособниками. Ее задача – презентация архивных документов, отражающих эти факты, для последующего использования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первооисточников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учителями истории и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кубановедения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музейными работниками, исследователями.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выставке размещены электронные образы документов из фондов государственного архива Краснодарского края (ГАКК), архивного отдела организационно-правового управления администрации муниципального образования Тбилисский район (АО), материалы справочно-информационного фонда муниципального архива. 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иллюстративный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заимствован  из  общедоступных ресурсов  интернета, не содержащих  указаний на авторов этих материалов и каких-либо  ограничений для их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 по хронологии событий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725" y="257175"/>
            <a:ext cx="1135379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Сзади колонны за людьми шел второй полицейский. Сбоку от колонны шел в военной форме немец, тоже с оружием, наверное, с автоматом, и покрикивал на полицейских.</a:t>
            </a:r>
          </a:p>
          <a:p>
            <a:pPr indent="450215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спросили у людей, куда они идут, ответили, что ведут на работы. Еще подходя вдоль колонны, мы, не сговариваясь между собой, сосчитали всех проходящих мимо нас, их было 43 человека. </a:t>
            </a:r>
          </a:p>
          <a:p>
            <a:pPr indent="450215"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колонны шла молодая женщина, несла грудного ребенка, у неё была длинная, почти до земли красная коса. У нас с подругами тоже косы были, но такой длинной и красивой косы мы не видели. Пройдя колонну людей, мы быстро пошли дальше. По дороге с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Ванновского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показался военный грузовик, про такие еще говорят «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студебекер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В кузове сидели солдаты с оружием. Проезжая мимо нас автомобиль резко остановился, из него выскочил военный, причем неожиданно быстро оказался перед нами. Одет был во френч, галифе, сапоги, и бросилось в глаза, сапоги так были начищены, что как зеркало блестели. А на голове была одета шапка «кубанка». На чистом русском языке заговорил с нами. Спросил у нас, куда мы идем. Мы ответили, что идем в хутор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Северин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церковь на праздник святить яблоки. Он несколько раз нас переспросил, куда мы идем, хотя видел, что мы несем узелки с яблоками. Мы ему отвечали. Он сказал Тае и Жене, чтобы они шли дальше, а меня остановил, и, подозрительно на меня смотря опять спросил, куда мы идем.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не по себе стало, испугалась, но ответила, что идем в церковь святить яблоки и показала ему узелок с яблоками. В это время вдалеке по тропинке показались еще женщины, идущие в хутор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Северин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праздник.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жительницы станицы Тбилисской </a:t>
            </a:r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Надежды Андреевны Волошиной. АО. Ф. Р-149. Оп. 2. Д. 61. Л. 33</a:t>
            </a:r>
          </a:p>
          <a:p>
            <a:pPr indent="450215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5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476" y="228600"/>
            <a:ext cx="11630024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резко крикнул что-то по-немецки, обращаясь в сторону машины, из кузова выпрыгнул солдат и побежал навстречу женщинам, и махал им рукой, чтобы они не подходили к колонне с людьми и обходили их дальше стороной.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Потом он сказал мне, «хорошо, иди, но только не оглядывайтесь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еще подумала, вот ведь служит немцам, а «кубанку» нашу носит и пошла быстро вслед за подругами. Машина поехала догонять шедших под конвоем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людей. Подруги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шли быстро, и я крикнула им, чтобы подождали меня. Я рассказала им, что нам запретили оглядываться. Мы прошли немного к хутору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вдруг вдалеке за нашими спинами раздались выстрелы «та-та-та». И вот тут мы невольно оглянулись, и видно было, что стоящие на бугре люди падали. Мы быстро, почти бегом направились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церкви о случившемся расстреле мы рассказали женщинам, как я говорила, много женщин шло в церковь, и из нашего хутора, и из Шевченко и Ванновки. Как рассказали в церкви, немец, который с полицейскими сопровождал беженцев, повернул попавшихся на встречу женщин другой дорогой в обход колонны с беженцами. Они только слышали выстрелы, но ничего не видели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церкви о случившемся расстреле мы рассказали женщинам, как я говорила, много женщин шло в церковь, и из нашего хутора, и из Шевченко и Ванновки. Как рассказали в церкви, немец, который с полицейскими сопровождал беженцев, повернул попавшихся на встречу женщин другой дорогой в обход колонны с беженцами. Они только слышали выстрелы, но ничего не видели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defTabSz="914400">
              <a:defRPr/>
            </a:pPr>
            <a:endParaRPr lang="ru-RU" sz="1600" b="1" i="1" dirty="0" smtClean="0"/>
          </a:p>
          <a:p>
            <a:pPr lvl="0" defTabSz="914400"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воспоминаний жительницы станицы Тбилисской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Надежды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Андреевны Волошиной.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Ф. Р-149. Оп. 2. Д. 61. Л. 33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pPr indent="457200" algn="just"/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95300"/>
            <a:ext cx="11209360" cy="535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служба в церкви закончилась, мы пошли обратно, домой. Шли вместе со всеми. Когда проходили недалеко от места, где во время стрельбы падали люди, шедшая с нами бабушка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Голубова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мы её между собой называли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Голубиха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остановила нас и сказала, что надо пойти посмотреть, что там случилось. Мы пошли. На месте расстрела во рву мы увидели засыпанные песком тела погибших людей. В разных местах из песка виднелась части одежды, руки или ноги убитых. Мы увидели и красную косу убитой женщины, частью не засыпанную песком. Бабушка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Голубова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сказала, что вороны летают, надо засыпать полностью тела погибших, как бы не расклевала их вороньё, а то не по-людски будет оставлять убитых так. И мы руками засыпали погибших, чтобы их не было видно. С бугра в подолах носили песок и засыпали людей. Закончили, бабушка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Голубова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помолилась за убитых и пошли к себе в хутор. Уже прощаясь с нами в хуторе,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Голубиха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сказала, чтобы мы никому не говорили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увиденном. Если будут спрашивать, отвечать, что стрельбу слышали, но ничего не видели. Если узнают другие о том, что мы видели, то может худо с нами случиться, если полицаи узнают. И мы никому не сказали, я даже маме ничего не рассказала и подруги мои также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поступили…»</a:t>
            </a:r>
          </a:p>
          <a:p>
            <a:pPr indent="450215" algn="just"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жительницы станицы Тбилисской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Надежды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Андреевны Волошиной.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Ф. Р-149. Оп. 2. Д. 61. Л. 33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49" y="0"/>
            <a:ext cx="7666567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-5503737"/>
            <a:ext cx="11887200" cy="1166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ГАКК.  Ф. Р-897.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Оп. 1. Д. 1б. Т. 3. Л. 496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9570" y="300879"/>
            <a:ext cx="6129704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А Анне </a:t>
            </a:r>
            <a:r>
              <a:rPr lang="ru-RU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Митрофановне </a:t>
            </a:r>
            <a:r>
              <a:rPr lang="ru-RU" spc="50" dirty="0" err="1">
                <a:latin typeface="Times New Roman" panose="02020603050405020304" pitchFamily="18" charset="0"/>
                <a:ea typeface="Arial Unicode MS"/>
                <a:cs typeface="Arial Unicode MS"/>
              </a:rPr>
              <a:t>Аникейцевой</a:t>
            </a:r>
            <a:r>
              <a:rPr lang="ru-RU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 запомнилось, как  гнали наших пленных мимо </a:t>
            </a:r>
            <a:r>
              <a:rPr lang="ru-RU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железнодорожного вокзала</a:t>
            </a:r>
            <a:r>
              <a:rPr lang="ru-RU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. Полураздетых, голодных. Жители бросали им кто хлеб, кто одежду, кто обувь, а фашисты били  и тех, кто бросал,  и </a:t>
            </a:r>
            <a:r>
              <a:rPr lang="ru-RU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тех, </a:t>
            </a:r>
            <a:r>
              <a:rPr lang="ru-RU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кто </a:t>
            </a:r>
            <a:r>
              <a:rPr lang="ru-RU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поднимал.</a:t>
            </a:r>
          </a:p>
          <a:p>
            <a:endParaRPr lang="ru-RU" spc="50" dirty="0" smtClean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ru-RU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ru-RU" spc="50" dirty="0" smtClean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ru-RU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ru-RU" spc="50" dirty="0" smtClean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ru-RU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ru-RU" spc="50" dirty="0" smtClean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ru-RU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ru-RU" spc="50" dirty="0" smtClean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воспоминаний жительницы</a:t>
            </a:r>
          </a:p>
          <a:p>
            <a:pPr lvl="0" defTabSz="914400">
              <a:defRPr/>
            </a:pP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таницы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Тбилисской</a:t>
            </a:r>
          </a:p>
          <a:p>
            <a:pPr lvl="0" defTabSz="914400"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Анны Митрофановны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Аникейцевой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Ф. Р-149. Оп. 2. Д. 15.  Л. 4.  </a:t>
            </a:r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заимствования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фотоиллюстрации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ресурсы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мировой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8" y="1441088"/>
            <a:ext cx="7781191" cy="518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125" y="152400"/>
            <a:ext cx="1079182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«…Для борьбы с врагом в тылу накануне оккупации райком партии и райисполком с руководителями районных учреждений  создали небольшой партизанский отряд «Пчелка». Перед ноябрьскими праздниками 1942 года по доносу предателя основной костяк отряда был арестован и расстрелян. В те дни погибли секретарь райкома, командир взвода В.Н. Чернов, заведующий отделом пропаганды и агитации райкома партии, командир отделения Д.С. Сорокин, начальник политотдела Тбилисской МТС, политрук отряда Т.Н. Пчельников, секретарь райкома комсомола, боец Ф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Авдеев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ряд других членов отряда. 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профкома Тбилисской МТС, боец отряда «Пчелка» Г.Е.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Четверяков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(так в тексте) работал вблизи станицы,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Кадушкином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лесу, кузнецом, там же был арестован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расстрелян.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селе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Ванновском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аресту и расстрелу подверглись заведующая магазином Матильда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Пекка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 хуторе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Северин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председатель сельсовета Прасковья Шахова, библиотекарь совхоза «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Северинский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Ульяна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Фалалеева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(Подсека), … член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комсода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председатель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базаркома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хутора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Северин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А.Д.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Гулимова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управляющий районной конторой Госбанка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В.С.Зайцев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арестованный в селе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Ванновском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…»</a:t>
            </a:r>
          </a:p>
          <a:p>
            <a:pPr indent="449580" algn="just"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АО. Справочно-информационный фонд. 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Михайловна Зеленкова. Станица Тбилисская – страницы истории. Тбилисская, 2005, стр. 38</a:t>
            </a:r>
          </a:p>
          <a:p>
            <a:pPr indent="449580" algn="just">
              <a:spcAft>
                <a:spcPts val="0"/>
              </a:spcAft>
            </a:pP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34" y="0"/>
            <a:ext cx="4581791" cy="643094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4824" y="-5655422"/>
            <a:ext cx="11687175" cy="1191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АО. Ф. Р-62. Оп. 1.</a:t>
            </a:r>
            <a:r>
              <a:rPr kumimoji="0" lang="ru-RU" alt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Д. 7. Л. 193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05" y="0"/>
            <a:ext cx="4605800" cy="6476096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9075" y="-5575706"/>
            <a:ext cx="3438220" cy="1191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АО. Ф. Р-62. Оп. 1. Д. 7. Л. 193 об.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82" y="131518"/>
            <a:ext cx="5294552" cy="639262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-4924740"/>
            <a:ext cx="2497668" cy="1117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ГАКК.  Ф. Р-897.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Оп. 1. Д. 1б. Т. 3. Л. 495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33" y="31854"/>
            <a:ext cx="10511846" cy="585648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2925" y="-5112060"/>
            <a:ext cx="3556802" cy="1141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ГАКК. Ф. Р-897. Оп. 1. Д. 11. Л. 138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5257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290612" cy="6763871"/>
          </a:xfrm>
          <a:noFill/>
          <a:ln>
            <a:solidFill>
              <a:schemeClr val="tx1"/>
            </a:solidFill>
          </a:ln>
          <a:effectLst/>
        </p:spPr>
        <p:txBody>
          <a:bodyPr>
            <a:normAutofit fontScale="92500" lnSpcReduction="10000"/>
          </a:bodyPr>
          <a:lstStyle/>
          <a:p>
            <a:pPr algn="ctr"/>
            <a:endParaRPr lang="ru-RU" sz="5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Военные преступления нацистов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трагедия мирного населения Тбилисского района в годы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</a:t>
            </a:r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1941-1945 гг.</a:t>
            </a:r>
          </a:p>
          <a:p>
            <a:endParaRPr lang="ru-RU" sz="6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Рукописный ввод 6"/>
              <p14:cNvContentPartPr/>
              <p14:nvPr/>
            </p14:nvContentPartPr>
            <p14:xfrm>
              <a:off x="8654572" y="3348360"/>
              <a:ext cx="360" cy="36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42692" y="333648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Рукописный ввод 7"/>
              <p14:cNvContentPartPr/>
              <p14:nvPr/>
            </p14:nvContentPartPr>
            <p14:xfrm>
              <a:off x="8500132" y="3400200"/>
              <a:ext cx="360" cy="36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88252" y="338832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Рукописный ввод 8"/>
              <p14:cNvContentPartPr/>
              <p14:nvPr/>
            </p14:nvContentPartPr>
            <p14:xfrm>
              <a:off x="7920532" y="5705280"/>
              <a:ext cx="25920" cy="2700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08652" y="5693400"/>
                <a:ext cx="49680" cy="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9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4" y="722620"/>
            <a:ext cx="7991475" cy="5792479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0999" y="129674"/>
            <a:ext cx="110966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освобождения Тбилисского района от немецко-фашистской оккупации в январе 1943 года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645" y="0"/>
            <a:ext cx="11762509" cy="649408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«Освобождалась Тбилисская частями Краснознаменной Орденов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А.В.Суворова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Б.Хмельницкого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389-й стрелковой дивизии 1279-го стрелкового полка из состава 37-й Армии. Командиром полка был уроженец ст.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Васюринской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Краснодарского края Иван Григорьевич Белый.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Важную роль в освобождении Тбилисского района сыграла и 295 дивизия…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Фашисты отходили поспешно, оставляя на прикрытии сильные заслоны, большие и малые, которые дрались зло и умело, подчас до последнего патрона и снаряда.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января 295-я встретила такой заслон на рубеже у хутора Песчаного. Подошли к нему наши подразделения ночью. Это и определило в большей степени успех боя - вскоре Песчаный был в наших руках.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хутора Новоармянского ожидалось более сильное сопротивление врага. Это заставило наше командование тщательно подготовиться к бою: сначала привели в порядок подразделения, подождали подкрепления боеприпасами, и, главное, пушками 593-го артполка своей дивизии. Бой за Новоармянский завязался днем, около 11 часов. Вели его двумя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стрелковыми и одним артиллерийским полком. После первых неудачных попыток взять хутор с ходу стало ясно, что выполнить задание будет очень трудно. Тогда комдив Филатов предпринял окружение вражеских сил.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883-й полк майора Кононова продолжал атаки с фронта, а главная ударная сила 884-го - первый батальон капитана Дмитриенко был брошен в обход Новоармянского. Несмотря на трудности движения, подразделение сумело ударить в тыл врага и фашисты побежали...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тот же день, 28 января, 883 и 884-й полки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миновав с ходу станицу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Геймановскую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вышли на рубеж населенного пункта Александровского, Братского,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Здесь неприятель опять дал ожесточенный бой. Но над вражескими войсками в Тбилисской уже нависла смертельная угроза, что и облегчило ее освобождение частями 389-й стрелковой дивизии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457200"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Рязанов. И враг бежал. </a:t>
            </a:r>
            <a:r>
              <a:rPr lang="ru-RU" altLang="ru-RU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Прикубанские</a:t>
            </a:r>
            <a:r>
              <a:rPr lang="ru-RU" alt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огни. 8 декабря 1992 года</a:t>
            </a:r>
            <a:r>
              <a:rPr lang="ru-RU" alt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29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426" y="160775"/>
            <a:ext cx="8802356" cy="545985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5726859"/>
            <a:ext cx="11190801" cy="1191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Идет бой. Источник заимствования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фотоиллюстрации — ресурсы мировой Сети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85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2563" y="170822"/>
            <a:ext cx="1113168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pc="50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«К </a:t>
            </a:r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Тбилисской дивизия продвигалась с боями. Особенно упорно фашисты сопротивлялись на рубеже Армавира. Выбив их из города, полки в коротких и ожесточенных схватках сбивали заслоны противника под </a:t>
            </a:r>
            <a:r>
              <a:rPr lang="ru-RU" sz="2000" spc="50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Новокубанской</a:t>
            </a:r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Гулькевичами, другими станицами и хуторами на подступах к Кропоткину. Его обошли с юга и переправились через Кубань. Сосредоточились на узком</a:t>
            </a:r>
            <a:r>
              <a:rPr lang="ru-RU" sz="2000" cap="small" spc="1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участке и к Тбилисской подходили крупными силами, почти не встречая сопротивления.</a:t>
            </a:r>
            <a:endParaRPr lang="ru-RU" sz="2000" dirty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algn="just"/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Уже с окраины станицы, где у дороги, а где у домов, </a:t>
            </a:r>
            <a:r>
              <a:rPr lang="ru-RU" sz="2000" spc="50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кучковались</a:t>
            </a:r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селяне, в большинстве старики, женщины, дети.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Запомнилась одна девочка. Было ей, наверное, лет пять-шесть. На голове рваный и прожженный платок, на плечах засаленный мужской</a:t>
            </a:r>
            <a:r>
              <a:rPr lang="ru-RU" sz="2000" cap="small" spc="1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пиджак, из-под него выглядывали старые женские рейтузы. Икры оголены, на одной ноге здоровенная калоша, а другая обмотана тряпьем и обвязана веревкой. Худая и </a:t>
            </a:r>
            <a:r>
              <a:rPr lang="ru-RU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бледная</a:t>
            </a:r>
            <a:r>
              <a:rPr lang="ru-RU" sz="2000" i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она казалась очень изможденной. Ее глаза, большие и неподвижные, смотрели как бы в одну точку. Равнодушные и пустые, они ничего не выражали. Такие глаза часто встречаются у старух, много видевших, переживших и уставших.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Видно было, что станичники за оккупацию натерпелись голоду, холоду, страху немало и от этого становилось как-то неловко за то, что оставили их здесь прошлым летом беззащитными</a:t>
            </a:r>
            <a:r>
              <a:rPr lang="ru-RU" sz="2000" spc="50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...»</a:t>
            </a:r>
          </a:p>
          <a:p>
            <a:pPr algn="just"/>
            <a:endParaRPr lang="ru-RU" sz="1600" spc="50" dirty="0" smtClean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ветерана Великой Отечественной войны 1941-1945 гг.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Владимира Гавриловича Можайского. АО. Ф. Р-149. Оп. 2.  Д. 15. Л. 48  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76" y="0"/>
            <a:ext cx="4281394" cy="639643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23480" y="-5779631"/>
            <a:ext cx="11649389" cy="1215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АО. Ф.Р-62. Оп. 1. Д. 4. Л. 6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72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721" y="380246"/>
            <a:ext cx="10529179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исполком Тбилисского районного Совета депутатов трудящихся провел первое после освобождения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заседание. Одним из вопросов, рассмотренных на этом заседании, стал вопрос о создании комиссии по учету ущерба, нанесенного оккупантами. В состав районной комиссии вошли С.С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Горащенко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председатель райисполкома, В.Я.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Хавроничев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секретарь райкома ВКП/б и И.М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Иванченко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заместитель начальника НКВД.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Комиссии  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сельским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Советам возглавили их  председатели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Нововладимировского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Кудактин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Тбилисского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Лавренчук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Ново-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Бекешевского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Кузьмичев,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Ванновского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Щедрин,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Геймановского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Волчанова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Марьинского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Шалимов, Армянского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Лелетко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Тропяновского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Бережко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АО. Справочно-информационный фонд. 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Родины моей начало. Кропоткин. Ода, 2017, стр. 100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03" y="262758"/>
            <a:ext cx="5345723" cy="659524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1109" y="1380129"/>
            <a:ext cx="3297458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актов по учету ущерба,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причиненного колхозам. 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АО. Ф.Р-62. Оп. 1. Д. 8. Л. 21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336" y="1"/>
            <a:ext cx="11367655" cy="8217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360000" algn="just">
              <a:spcBef>
                <a:spcPts val="25"/>
              </a:spcBef>
              <a:spcAft>
                <a:spcPts val="0"/>
              </a:spcAft>
            </a:pPr>
            <a:endParaRPr lang="ru-RU" sz="2200" b="1" spc="50" dirty="0" smtClean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Всего </a:t>
            </a:r>
            <a:r>
              <a:rPr lang="ru-RU" b="1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уничтожено, разрушено </a:t>
            </a:r>
            <a:endParaRPr lang="ru-RU" b="1" spc="50" dirty="0" smtClean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и повреждено имущества </a:t>
            </a: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немецко-фашистскими </a:t>
            </a: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захватчиками </a:t>
            </a: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и </a:t>
            </a:r>
            <a:r>
              <a:rPr lang="ru-RU" b="1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их сообщниками в колхозах </a:t>
            </a:r>
            <a:endParaRPr lang="ru-RU" b="1" spc="50" dirty="0" smtClean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Тбилисского </a:t>
            </a:r>
            <a:r>
              <a:rPr lang="ru-RU" b="1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района </a:t>
            </a:r>
            <a:endParaRPr lang="ru-RU" b="1" spc="50" dirty="0" smtClean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на </a:t>
            </a:r>
            <a:r>
              <a:rPr lang="ru-RU" b="1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сумму</a:t>
            </a:r>
            <a:r>
              <a:rPr lang="ru-RU" b="1" cap="small" spc="100" dirty="0"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ru-RU" b="1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101 922 862 </a:t>
            </a:r>
            <a:r>
              <a:rPr lang="ru-RU" b="1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рубля. </a:t>
            </a:r>
            <a:endParaRPr lang="ru-RU" b="1" spc="50" dirty="0" smtClean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Ущерб</a:t>
            </a:r>
            <a:r>
              <a:rPr lang="ru-RU" b="1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, нанесенной </a:t>
            </a:r>
            <a:endParaRPr lang="ru-RU" b="1" spc="50" dirty="0" smtClean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фашистами </a:t>
            </a:r>
            <a:r>
              <a:rPr lang="ru-RU" b="1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гражданам района, </a:t>
            </a:r>
            <a:endParaRPr lang="ru-RU" b="1" spc="50" dirty="0" smtClean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составил 3 937 604 рубля.</a:t>
            </a: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b="1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sz="2200" b="1" spc="50" dirty="0" smtClean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sz="2200" b="1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sz="2200" b="1" spc="50" dirty="0" smtClean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sz="2200" b="1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sz="2200" b="1" spc="50" dirty="0" smtClean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45720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ведомость уничтоженного, разрушенного </a:t>
            </a:r>
          </a:p>
          <a:p>
            <a:pPr indent="45720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поврежденного имущества немецко-фашистскими </a:t>
            </a:r>
          </a:p>
          <a:p>
            <a:pPr indent="45720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захватчиками и их сообщниками. </a:t>
            </a:r>
          </a:p>
          <a:p>
            <a:pPr indent="45720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АО. Ф. Р-62. Оп.1. Д. 8. Л. 25</a:t>
            </a: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sz="2200" b="1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sz="2200" b="1" spc="50" dirty="0" smtClean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sz="800" b="1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sz="2200" b="1" spc="50" dirty="0" smtClean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360000" algn="just">
              <a:spcBef>
                <a:spcPts val="25"/>
              </a:spcBef>
              <a:spcAft>
                <a:spcPts val="0"/>
              </a:spcAft>
            </a:pPr>
            <a:endParaRPr lang="ru-RU" sz="2000" spc="50" dirty="0">
              <a:effectLst/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algn="just">
              <a:spcBef>
                <a:spcPts val="25"/>
              </a:spcBef>
              <a:spcAft>
                <a:spcPts val="0"/>
              </a:spcAft>
            </a:pPr>
            <a:endParaRPr lang="ru-RU" sz="2000" spc="50" dirty="0" smtClean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algn="just">
              <a:spcBef>
                <a:spcPts val="25"/>
              </a:spcBef>
              <a:spcAft>
                <a:spcPts val="0"/>
              </a:spcAft>
            </a:pPr>
            <a:endParaRPr lang="ru-RU" sz="2000" dirty="0">
              <a:effectLst/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322118"/>
            <a:ext cx="5226627" cy="644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47" y="190919"/>
            <a:ext cx="7991857" cy="571031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3674" y="-5704266"/>
            <a:ext cx="11428325" cy="1215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АО. Фонд электронных фотодокументов. Ед. хр.  2220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941" y="532563"/>
            <a:ext cx="11269824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Многие жители Тбилисского района пострадали от оккупации,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были  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предатели,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рук которых гибли люди. В первые же дни после освобождения края  прошли аресты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пособников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оккупантов, не успевших сбежать вместе с отступавшими немецкими войсками. Их судили по законам военного времени.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июля 1943 года в станице Тбилисской  военно-полевой суд 351-й стрелковой дивизии рассмотрел дело на восьмерых человек, занимавших руководящие должности в оккупационных учреждениях.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</a:pPr>
            <a:endParaRPr lang="ru-RU" sz="1400" i="1" dirty="0" smtClean="0"/>
          </a:p>
          <a:p>
            <a:pPr indent="449580" algn="just">
              <a:lnSpc>
                <a:spcPct val="115000"/>
              </a:lnSpc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АО. Справочно-информационный фонд. Здесь Родины моей начало. Кропоткин. Ода, 2017, стр. 101</a:t>
            </a:r>
          </a:p>
          <a:p>
            <a:pPr indent="449580" algn="just">
              <a:lnSpc>
                <a:spcPct val="115000"/>
              </a:lnSpc>
            </a:pPr>
            <a:endParaRPr lang="ru-RU" sz="2800" i="1" dirty="0"/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7529" y="349624"/>
            <a:ext cx="1096374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годы Великой Отечественной войны 1941-1945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гг.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Тбилисский район, как и большинство районов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Краснодарского края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был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подвергнут оккупации немецко-фашистскими войсками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Она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продолжалась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августа 1942 года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29 января 1943 года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периоде оккупации районов Краснодарского края в годы Великой Отечественной войны 1941-1945 гг. 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АО. Ф. Р-62. Оп. 1. Д. 8а. Л. 4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58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004158"/>
            <a:ext cx="6857999" cy="484968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1064" y="-5175763"/>
            <a:ext cx="3315956" cy="1166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АО. Ф. Р-149. Оп. 2. Д. 61. Л. 5-7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004158"/>
            <a:ext cx="6857999" cy="484968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2901" y="-5297795"/>
            <a:ext cx="3068256" cy="1166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АО. Ф. Р-149. Оп. 2. Д. 61. Л. 5-7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6773" y="171984"/>
            <a:ext cx="9345478" cy="685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Военно-полевой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 приговорил 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Мизина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 период оккупации помощник шеф-агронома), Гордиенко (начальник сельскохозяйственных заготовок), Шевлягина (районный атаман) и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Терашкевича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смертной казни через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повешение.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Смертная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казнь через повешение  в отношении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Мизина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Гордиенко,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Терашкевича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Шевлягина была приведена в исполнение в 8 часов 18 июля 1943 года всенародно на базарной площади в станице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Тбилисской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АО. Ф. Р-149. Оп. 2. Д. 61. Л. 5-7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64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900" y="1238250"/>
            <a:ext cx="104203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Прошли десятилетия, но в памяти очевидцев страшных дней оккупации не утихает боль пережитой ими трагедии и праведный гнев к предателям - пособникам фашистов. </a:t>
            </a:r>
            <a:endParaRPr lang="ru-RU" sz="4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Повториться 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такое не должно никогда.</a:t>
            </a:r>
            <a:endParaRPr lang="ru-RU" sz="4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2895" y="574765"/>
            <a:ext cx="10053126" cy="637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spcAft>
                <a:spcPts val="0"/>
              </a:spcAft>
            </a:pPr>
            <a:r>
              <a:rPr lang="ru-RU" sz="2400" spc="50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«Первый день оккупации… На Пристанционной улице жила солидная тетка Платоновна. Она пошла вечером отвязывать козу, чтобы вести ее домой. С Платоновной были собаки, которые напали на оккупанта. Тот был вооружен и одним выстрелом убил Платоновну. Она была первой жертвой...</a:t>
            </a:r>
            <a:endParaRPr lang="ru-RU" sz="2400" dirty="0" smtClean="0"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indent="450000" algn="just">
              <a:spcBef>
                <a:spcPts val="50"/>
              </a:spcBef>
            </a:pPr>
            <a:r>
              <a:rPr lang="ru-RU" sz="2400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На </a:t>
            </a:r>
            <a:r>
              <a:rPr lang="ru-RU" sz="24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следующий день из двора в двор стали ходить солдат и старик. Они заставляли людей идти сортировать пшеницу. Так несколько дней подряд выносили горелую пшеницу в одну</a:t>
            </a:r>
            <a:r>
              <a:rPr lang="ru-RU" sz="2400" cap="small" spc="100" dirty="0"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ru-RU" sz="24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сторону, промышленную – в другую. За работой следил немец - солдат... В один из дней было приказано всем мужчинам явиться в центр станицы.  Там была сформирована полиция. Всем взрослым нужно</a:t>
            </a:r>
            <a:r>
              <a:rPr lang="ru-RU" sz="2400" cap="small" spc="100" dirty="0"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ru-RU" sz="24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было регистрироваться в комендатуре, заплатив 26 рублей за «освобождение». За собаку платили 100 рублей. Так собирали деньги на зарплату полицаям</a:t>
            </a:r>
            <a:r>
              <a:rPr lang="ru-RU" sz="2400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...»</a:t>
            </a:r>
          </a:p>
          <a:p>
            <a:pPr indent="450000" algn="just">
              <a:spcBef>
                <a:spcPts val="50"/>
              </a:spcBef>
            </a:pPr>
            <a:endParaRPr lang="ru-RU" sz="1400" spc="50" dirty="0" smtClean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жителя станицы Тбилисской 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Ивановича Карпухина. АО. Ф. Р-149. Оп. 2. Д. 15. Л. 4</a:t>
            </a:r>
          </a:p>
          <a:p>
            <a:endParaRPr lang="ru-RU" sz="2400" dirty="0"/>
          </a:p>
          <a:p>
            <a:pPr indent="450000" algn="just">
              <a:spcBef>
                <a:spcPts val="50"/>
              </a:spcBef>
            </a:pPr>
            <a:endParaRPr lang="ru-RU" sz="2400" dirty="0">
              <a:effectLst/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597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30" y="170521"/>
            <a:ext cx="8613549" cy="55718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7128" y="5815173"/>
            <a:ext cx="9000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населения.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заимствования фотоиллюстрации — ресурсы мировой Сети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97" y="2065867"/>
            <a:ext cx="7240239" cy="47921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600" y="551915"/>
            <a:ext cx="87884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"/>
              </a:spcBef>
              <a:spcAft>
                <a:spcPts val="0"/>
              </a:spcAft>
            </a:pPr>
            <a:r>
              <a:rPr lang="ru-RU" sz="2000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«По </a:t>
            </a:r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приказу военного коменданта </a:t>
            </a:r>
            <a:r>
              <a:rPr lang="ru-RU" sz="2000" spc="50" dirty="0" err="1">
                <a:latin typeface="Times New Roman" panose="02020603050405020304" pitchFamily="18" charset="0"/>
                <a:ea typeface="Arial Unicode MS"/>
                <a:cs typeface="Arial Unicode MS"/>
              </a:rPr>
              <a:t>Рикке</a:t>
            </a:r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 началось планомерное ограбление и разрушение станицы. Сносились жилые дома, разбирались на дрова животноводческие помещения, здания клубов и детских садов</a:t>
            </a:r>
            <a:r>
              <a:rPr lang="ru-RU" sz="2000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. В </a:t>
            </a:r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дворах, особенно из семей красных партизан, коммунистов</a:t>
            </a:r>
            <a:r>
              <a:rPr lang="ru-RU" sz="2000" cap="small" spc="100" dirty="0"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забиралась мука, пшеница, птица, коровы, телята</a:t>
            </a:r>
            <a:r>
              <a:rPr lang="ru-RU" sz="2000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...»</a:t>
            </a: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spc="50" dirty="0" smtClean="0">
              <a:latin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spc="50" dirty="0">
              <a:latin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spc="50" dirty="0" smtClean="0">
              <a:latin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spc="50" dirty="0">
              <a:latin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spc="50" dirty="0" smtClean="0">
              <a:latin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spc="50" dirty="0">
              <a:latin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spc="50" dirty="0" smtClean="0">
              <a:latin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spc="50" dirty="0">
              <a:latin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spc="50" dirty="0" smtClean="0">
              <a:latin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АО. Ф. Р-149. Оп. 2. Д. 15. Л. 32. </a:t>
            </a:r>
          </a:p>
          <a:p>
            <a:pPr lvl="0" defTabSz="914400"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заимствования </a:t>
            </a:r>
          </a:p>
          <a:p>
            <a:pPr lvl="0" defTabSz="914400"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фотоиллюстрации — </a:t>
            </a:r>
          </a:p>
          <a:p>
            <a:pPr lvl="0" defTabSz="914400"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мировой Сети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dirty="0">
              <a:latin typeface="Arial Unicode MS"/>
            </a:endParaRPr>
          </a:p>
          <a:p>
            <a:pPr algn="just">
              <a:lnSpc>
                <a:spcPts val="1210"/>
              </a:lnSpc>
              <a:spcBef>
                <a:spcPts val="25"/>
              </a:spcBef>
              <a:spcAft>
                <a:spcPts val="0"/>
              </a:spcAft>
            </a:pPr>
            <a:r>
              <a:rPr lang="ru-RU" sz="10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 </a:t>
            </a:r>
            <a:endParaRPr lang="ru-RU" sz="1600" dirty="0">
              <a:effectLst/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8321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9317" y="464234"/>
            <a:ext cx="112400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«В </a:t>
            </a:r>
            <a:r>
              <a:rPr lang="ru-RU" sz="24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конце августа 1942-го немцы стали сгонять жителей станицы на сход. Было страшно. С участием местных активистов объявили нам порядки: что можно, а чего нельзя. Конечно, стращали расправой. Выбрали старосту, назначили атамана, создали полицию – все из местных, доброхоты нашлись. Мы были лишены всякой связи – ни вестей, ни переписки с фронта, ни известий с земли, где еще оставалась Советская власть.</a:t>
            </a:r>
            <a:endParaRPr lang="ru-RU" sz="2400" dirty="0"/>
          </a:p>
          <a:p>
            <a:pPr indent="450000" algn="just"/>
            <a:r>
              <a:rPr lang="ru-RU" sz="24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Для устрашения людей немцы создали в селе </a:t>
            </a:r>
            <a:r>
              <a:rPr lang="ru-RU" sz="2400" spc="50" dirty="0" err="1">
                <a:latin typeface="Times New Roman" panose="02020603050405020304" pitchFamily="18" charset="0"/>
                <a:ea typeface="Arial Unicode MS"/>
                <a:cs typeface="Arial Unicode MS"/>
              </a:rPr>
              <a:t>Ванновском</a:t>
            </a:r>
            <a:r>
              <a:rPr lang="ru-RU" sz="24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 карательный отряд, куда вошли и несколько наших селян. Один из них, по кличке «</a:t>
            </a:r>
            <a:r>
              <a:rPr lang="ru-RU" sz="2400" spc="50" dirty="0" err="1">
                <a:latin typeface="Times New Roman" panose="02020603050405020304" pitchFamily="18" charset="0"/>
                <a:ea typeface="Arial Unicode MS"/>
                <a:cs typeface="Arial Unicode MS"/>
              </a:rPr>
              <a:t>Тютя</a:t>
            </a:r>
            <a:r>
              <a:rPr lang="ru-RU" sz="24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» даже возглавил его. Не знаю, что и где они натворили еще, но у нас в октябре забрали три или четыре семьи евреев, живших в станице, на тарантасах  сопроводили их в степь и там </a:t>
            </a:r>
            <a:r>
              <a:rPr lang="ru-RU" sz="2400" spc="50" dirty="0" smtClean="0">
                <a:latin typeface="Times New Roman" panose="02020603050405020304" pitchFamily="18" charset="0"/>
                <a:ea typeface="Arial Unicode MS"/>
                <a:cs typeface="Arial Unicode MS"/>
              </a:rPr>
              <a:t>расстреляли…»</a:t>
            </a:r>
          </a:p>
          <a:p>
            <a:pPr indent="450000" algn="just"/>
            <a:endParaRPr lang="ru-RU" sz="2400" spc="50" dirty="0">
              <a:effectLst/>
              <a:latin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жителя станицы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Новобекешевской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Николая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Михайловича Карпенко. 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АО. Ф. Р-149. Оп. 2.  Д. 15. Л. 17  </a:t>
            </a:r>
          </a:p>
          <a:p>
            <a:pPr indent="450000" algn="just"/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6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697" y="474514"/>
            <a:ext cx="8356306" cy="5173729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0387" y="-5348953"/>
            <a:ext cx="8206362" cy="1166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Мирных граждан ведут на расстрел.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заимствования фотоиллюстрации — ресурсы мировой Сети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5" y="171451"/>
            <a:ext cx="11639550" cy="682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церковный праздник Преображение Господне или Яблочный Спас 19 августа 1942 года мама отправила меня во вновь открывшуюся с приходом немцев церковь в х.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Северин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церковную службу посвятить яблоки. Церковь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Северине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открыли в бывшем складе. Навязали нам с подругами узелков с яблоками, и мы пошли с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Северокубанского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огородами, через «пески» решили идти. Так мы называли местность за нашим хутором, хутором Шевченко и селом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Ванновским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сторону Кубани. Тропинка уже была натоптана. Шли мы втроем, со мною Минаева Женя (Евгения Тимофеевна) 16-ти лет, и Варакина Тая, 14 лет. По пути нам попадались еще девчата и женщины, которые тоже шли на праздник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Северин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Шли быстро и всех обгоняли. Перебрались через противотанковый ров, который выкопали зимой 1941 года. Я тоже участвовала в рытье окопов и рвов, только у села Шереметьевского, у речки Синюхи.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 по тропинке с «песков» к дороге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Ванновки и пройдя через ров по тропинке (где проходила тропинка через ров, ров прерывался и с «песков» можно было проехать на телеге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встретили шедших нам на встречу людей, шли мужчины и женщины, дети, несли на руках даже грудных младенцев. Они шли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тропинке,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шла вдоль противоположной стороны дороги. Они перешли дорогу на нашу сторону. Шли не толпой, а ровно по два-три человека в ряду, разговаривали между собой. Причем разговаривали не по-русски.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 в обычной гражданской одежде с винтовкой за плечом шагал мужчина с белой повязкой на рукаве, мы догадались, что это полицейский.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воспоминаний жительницы станицы Тбилисской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Надежды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Андреевны Волошиной.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Ф. Р-149. Оп. 2. Д. 61. Л. 33</a:t>
            </a:r>
          </a:p>
          <a:p>
            <a:endParaRPr lang="ru-RU" sz="1400" i="1" dirty="0"/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866</TotalTime>
  <Words>3342</Words>
  <Application>Microsoft Office PowerPoint</Application>
  <PresentationFormat>Широкоэкранный</PresentationFormat>
  <Paragraphs>725</Paragraphs>
  <Slides>33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 Unicode MS</vt:lpstr>
      <vt:lpstr>Calibri</vt:lpstr>
      <vt:lpstr>Calibri Light</vt:lpstr>
      <vt:lpstr>Times New Roman</vt:lpstr>
      <vt:lpstr>Ретро</vt:lpstr>
      <vt:lpstr>29 января 2022 года – 79-я годовщина освобождения Тбилисского района от немецко-фашистской оккупации</vt:lpstr>
      <vt:lpstr>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</dc:title>
  <dc:creator>Пользователь Windows</dc:creator>
  <cp:lastModifiedBy>Пользователь Windows</cp:lastModifiedBy>
  <cp:revision>135</cp:revision>
  <dcterms:created xsi:type="dcterms:W3CDTF">2022-01-11T13:14:57Z</dcterms:created>
  <dcterms:modified xsi:type="dcterms:W3CDTF">2022-01-23T11:49:47Z</dcterms:modified>
</cp:coreProperties>
</file>